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18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127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hyperlink" Target="https://gamma.app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345049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Capstone Project: EV Sales Prediction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6350437" y="4909304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project aims to predict electric vehicle sales and optimize charging infrastructure. It utilizes data from the DOE and DOT to create a predictive model for forecasting EV sales and identifying optimal locations for new charging stations across U.S. states.</a:t>
            </a:r>
            <a:endParaRPr lang="en-US" sz="194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3516" y="748308"/>
            <a:ext cx="5265301" cy="658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82"/>
              </a:lnSpc>
              <a:buNone/>
            </a:pPr>
            <a:r>
              <a:rPr lang="en-US" sz="4146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Overview</a:t>
            </a:r>
            <a:endParaRPr lang="en-US" sz="4146" dirty="0"/>
          </a:p>
        </p:txBody>
      </p:sp>
      <p:sp>
        <p:nvSpPr>
          <p:cNvPr id="6" name="Shape 2"/>
          <p:cNvSpPr/>
          <p:nvPr/>
        </p:nvSpPr>
        <p:spPr>
          <a:xfrm>
            <a:off x="6223516" y="1959173"/>
            <a:ext cx="473869" cy="473869"/>
          </a:xfrm>
          <a:prstGeom prst="roundRect">
            <a:avLst>
              <a:gd name="adj" fmla="val 18667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6389965" y="2038112"/>
            <a:ext cx="140851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488" dirty="0"/>
          </a:p>
        </p:txBody>
      </p:sp>
      <p:sp>
        <p:nvSpPr>
          <p:cNvPr id="8" name="Text 4"/>
          <p:cNvSpPr/>
          <p:nvPr/>
        </p:nvSpPr>
        <p:spPr>
          <a:xfrm>
            <a:off x="6907887" y="1959173"/>
            <a:ext cx="2632591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Demand for EVs</a:t>
            </a:r>
            <a:endParaRPr lang="en-US" sz="2073" dirty="0"/>
          </a:p>
        </p:txBody>
      </p:sp>
      <p:sp>
        <p:nvSpPr>
          <p:cNvPr id="9" name="Text 5"/>
          <p:cNvSpPr/>
          <p:nvPr/>
        </p:nvSpPr>
        <p:spPr>
          <a:xfrm>
            <a:off x="6907887" y="2414468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Addresses increasing demand for electric vehicles and the need for efficient infrastructure.</a:t>
            </a:r>
            <a:endParaRPr lang="en-US" sz="1658" dirty="0"/>
          </a:p>
        </p:txBody>
      </p:sp>
      <p:sp>
        <p:nvSpPr>
          <p:cNvPr id="10" name="Shape 6"/>
          <p:cNvSpPr/>
          <p:nvPr/>
        </p:nvSpPr>
        <p:spPr>
          <a:xfrm>
            <a:off x="6223516" y="3535799"/>
            <a:ext cx="473869" cy="473869"/>
          </a:xfrm>
          <a:prstGeom prst="roundRect">
            <a:avLst>
              <a:gd name="adj" fmla="val 18667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6363176" y="3614738"/>
            <a:ext cx="19454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488" dirty="0"/>
          </a:p>
        </p:txBody>
      </p:sp>
      <p:sp>
        <p:nvSpPr>
          <p:cNvPr id="12" name="Text 8"/>
          <p:cNvSpPr/>
          <p:nvPr/>
        </p:nvSpPr>
        <p:spPr>
          <a:xfrm>
            <a:off x="6907887" y="3535799"/>
            <a:ext cx="2725817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Predictive Modeling</a:t>
            </a:r>
            <a:endParaRPr lang="en-US" sz="2073" dirty="0"/>
          </a:p>
        </p:txBody>
      </p:sp>
      <p:sp>
        <p:nvSpPr>
          <p:cNvPr id="13" name="Text 9"/>
          <p:cNvSpPr/>
          <p:nvPr/>
        </p:nvSpPr>
        <p:spPr>
          <a:xfrm>
            <a:off x="6907887" y="3991094"/>
            <a:ext cx="6985397" cy="3369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Uses DOE and DOT data to create a predictive model for EV sales.</a:t>
            </a:r>
            <a:endParaRPr lang="en-US" sz="1658" dirty="0"/>
          </a:p>
        </p:txBody>
      </p:sp>
      <p:sp>
        <p:nvSpPr>
          <p:cNvPr id="14" name="Shape 10"/>
          <p:cNvSpPr/>
          <p:nvPr/>
        </p:nvSpPr>
        <p:spPr>
          <a:xfrm>
            <a:off x="6223516" y="4775478"/>
            <a:ext cx="473869" cy="473869"/>
          </a:xfrm>
          <a:prstGeom prst="roundRect">
            <a:avLst>
              <a:gd name="adj" fmla="val 18667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6363176" y="4854416"/>
            <a:ext cx="19454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488" dirty="0"/>
          </a:p>
        </p:txBody>
      </p:sp>
      <p:sp>
        <p:nvSpPr>
          <p:cNvPr id="16" name="Text 12"/>
          <p:cNvSpPr/>
          <p:nvPr/>
        </p:nvSpPr>
        <p:spPr>
          <a:xfrm>
            <a:off x="6907887" y="4775478"/>
            <a:ext cx="3159919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Infrastructure Planning</a:t>
            </a:r>
            <a:endParaRPr lang="en-US" sz="2073" dirty="0"/>
          </a:p>
        </p:txBody>
      </p:sp>
      <p:sp>
        <p:nvSpPr>
          <p:cNvPr id="17" name="Text 13"/>
          <p:cNvSpPr/>
          <p:nvPr/>
        </p:nvSpPr>
        <p:spPr>
          <a:xfrm>
            <a:off x="6907887" y="5230773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Aims to identify optimal locations for new charging stations across U.S. states.</a:t>
            </a:r>
            <a:endParaRPr lang="en-US" sz="1658" dirty="0"/>
          </a:p>
        </p:txBody>
      </p:sp>
      <p:sp>
        <p:nvSpPr>
          <p:cNvPr id="18" name="Shape 14"/>
          <p:cNvSpPr/>
          <p:nvPr/>
        </p:nvSpPr>
        <p:spPr>
          <a:xfrm>
            <a:off x="6223516" y="6352103"/>
            <a:ext cx="473869" cy="473869"/>
          </a:xfrm>
          <a:prstGeom prst="roundRect">
            <a:avLst>
              <a:gd name="adj" fmla="val 18667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5"/>
          <p:cNvSpPr/>
          <p:nvPr/>
        </p:nvSpPr>
        <p:spPr>
          <a:xfrm>
            <a:off x="6368058" y="6431042"/>
            <a:ext cx="184785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488" dirty="0"/>
          </a:p>
        </p:txBody>
      </p:sp>
      <p:sp>
        <p:nvSpPr>
          <p:cNvPr id="20" name="Text 16"/>
          <p:cNvSpPr/>
          <p:nvPr/>
        </p:nvSpPr>
        <p:spPr>
          <a:xfrm>
            <a:off x="6907887" y="6352103"/>
            <a:ext cx="2632591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Impact</a:t>
            </a:r>
            <a:endParaRPr lang="en-US" sz="2073" dirty="0"/>
          </a:p>
        </p:txBody>
      </p:sp>
      <p:sp>
        <p:nvSpPr>
          <p:cNvPr id="21" name="Text 17"/>
          <p:cNvSpPr/>
          <p:nvPr/>
        </p:nvSpPr>
        <p:spPr>
          <a:xfrm>
            <a:off x="6907887" y="6807398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Results assist businesses in the EV industry and inform infrastructure development strategies.</a:t>
            </a:r>
            <a:endParaRPr lang="en-US" sz="1658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24017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32401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837" y="475178"/>
            <a:ext cx="4320540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Concepts</a:t>
            </a:r>
            <a:endParaRPr lang="en-US" sz="3402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1274445"/>
            <a:ext cx="431959" cy="43195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04837" y="187916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Electric Vehicles</a:t>
            </a:r>
            <a:endParaRPr lang="en-US" sz="1701" dirty="0"/>
          </a:p>
        </p:txBody>
      </p:sp>
      <p:sp>
        <p:nvSpPr>
          <p:cNvPr id="8" name="Text 3"/>
          <p:cNvSpPr/>
          <p:nvPr/>
        </p:nvSpPr>
        <p:spPr>
          <a:xfrm>
            <a:off x="604837" y="225266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main subject of the study, focusing on sales prediction.</a:t>
            </a:r>
            <a:endParaRPr lang="en-US" sz="1361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3047643"/>
            <a:ext cx="431959" cy="43195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04837" y="3652361"/>
            <a:ext cx="2593777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Infrastructure Planning</a:t>
            </a:r>
            <a:endParaRPr lang="en-US" sz="1701" dirty="0"/>
          </a:p>
        </p:txBody>
      </p:sp>
      <p:sp>
        <p:nvSpPr>
          <p:cNvPr id="11" name="Text 5"/>
          <p:cNvSpPr/>
          <p:nvPr/>
        </p:nvSpPr>
        <p:spPr>
          <a:xfrm>
            <a:off x="604837" y="402586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Critical for supporting the growing EV market across states.</a:t>
            </a:r>
            <a:endParaRPr lang="en-US" sz="1361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4820841"/>
            <a:ext cx="431959" cy="43195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04837" y="542555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Predictive Model</a:t>
            </a:r>
            <a:endParaRPr lang="en-US" sz="1701" dirty="0"/>
          </a:p>
        </p:txBody>
      </p:sp>
      <p:sp>
        <p:nvSpPr>
          <p:cNvPr id="14" name="Text 7"/>
          <p:cNvSpPr/>
          <p:nvPr/>
        </p:nvSpPr>
        <p:spPr>
          <a:xfrm>
            <a:off x="604837" y="579905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Analytical approach used to forecast sales and plan charging stations.</a:t>
            </a:r>
            <a:endParaRPr lang="en-US" sz="1361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837" y="6594038"/>
            <a:ext cx="431959" cy="431959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604837" y="719875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Charging Stations</a:t>
            </a:r>
            <a:endParaRPr lang="en-US" sz="1701" dirty="0"/>
          </a:p>
        </p:txBody>
      </p:sp>
      <p:sp>
        <p:nvSpPr>
          <p:cNvPr id="17" name="Text 9"/>
          <p:cNvSpPr/>
          <p:nvPr/>
        </p:nvSpPr>
        <p:spPr>
          <a:xfrm>
            <a:off x="604837" y="7572256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infrastructure components for supporting electric vehicles.</a:t>
            </a:r>
            <a:endParaRPr lang="en-US" sz="136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3032" y="686157"/>
            <a:ext cx="4833818" cy="6042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58"/>
              </a:lnSpc>
              <a:buNone/>
            </a:pPr>
            <a:r>
              <a:rPr lang="en-US" sz="3806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Methodology</a:t>
            </a:r>
            <a:endParaRPr lang="en-US" sz="3806" dirty="0"/>
          </a:p>
        </p:txBody>
      </p:sp>
      <p:sp>
        <p:nvSpPr>
          <p:cNvPr id="6" name="Shape 2"/>
          <p:cNvSpPr/>
          <p:nvPr/>
        </p:nvSpPr>
        <p:spPr>
          <a:xfrm>
            <a:off x="6440924" y="1580317"/>
            <a:ext cx="24051" cy="5963007"/>
          </a:xfrm>
          <a:prstGeom prst="roundRect">
            <a:avLst>
              <a:gd name="adj" fmla="val 337657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6670417" y="2003108"/>
            <a:ext cx="676632" cy="24051"/>
          </a:xfrm>
          <a:prstGeom prst="roundRect">
            <a:avLst>
              <a:gd name="adj" fmla="val 337657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6235482" y="1797725"/>
            <a:ext cx="434935" cy="434935"/>
          </a:xfrm>
          <a:prstGeom prst="roundRect">
            <a:avLst>
              <a:gd name="adj" fmla="val 18672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6388239" y="1870115"/>
            <a:ext cx="129421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84"/>
              </a:lnSpc>
              <a:buNone/>
            </a:pPr>
            <a:r>
              <a:rPr lang="en-US" sz="228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284" dirty="0"/>
          </a:p>
        </p:txBody>
      </p:sp>
      <p:sp>
        <p:nvSpPr>
          <p:cNvPr id="10" name="Text 6"/>
          <p:cNvSpPr/>
          <p:nvPr/>
        </p:nvSpPr>
        <p:spPr>
          <a:xfrm>
            <a:off x="7516297" y="1773555"/>
            <a:ext cx="2416850" cy="3020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9"/>
              </a:lnSpc>
              <a:buNone/>
            </a:pPr>
            <a:r>
              <a:rPr lang="en-US" sz="190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Collection</a:t>
            </a:r>
            <a:endParaRPr lang="en-US" sz="1903" dirty="0"/>
          </a:p>
        </p:txBody>
      </p:sp>
      <p:sp>
        <p:nvSpPr>
          <p:cNvPr id="11" name="Text 7"/>
          <p:cNvSpPr/>
          <p:nvPr/>
        </p:nvSpPr>
        <p:spPr>
          <a:xfrm>
            <a:off x="7516297" y="2191583"/>
            <a:ext cx="6437471" cy="618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6"/>
              </a:lnSpc>
              <a:buNone/>
            </a:pPr>
            <a:r>
              <a:rPr lang="en-US" sz="152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Gathered datasets from DOE and DOT, including EV sales and charging station locations.</a:t>
            </a:r>
            <a:endParaRPr lang="en-US" sz="1522" dirty="0"/>
          </a:p>
        </p:txBody>
      </p:sp>
      <p:sp>
        <p:nvSpPr>
          <p:cNvPr id="12" name="Shape 8"/>
          <p:cNvSpPr/>
          <p:nvPr/>
        </p:nvSpPr>
        <p:spPr>
          <a:xfrm>
            <a:off x="6670417" y="3619500"/>
            <a:ext cx="676632" cy="24051"/>
          </a:xfrm>
          <a:prstGeom prst="roundRect">
            <a:avLst>
              <a:gd name="adj" fmla="val 337657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9"/>
          <p:cNvSpPr/>
          <p:nvPr/>
        </p:nvSpPr>
        <p:spPr>
          <a:xfrm>
            <a:off x="6235482" y="3414117"/>
            <a:ext cx="434935" cy="434935"/>
          </a:xfrm>
          <a:prstGeom prst="roundRect">
            <a:avLst>
              <a:gd name="adj" fmla="val 18672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6363593" y="3486507"/>
            <a:ext cx="178594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84"/>
              </a:lnSpc>
              <a:buNone/>
            </a:pPr>
            <a:r>
              <a:rPr lang="en-US" sz="228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284" dirty="0"/>
          </a:p>
        </p:txBody>
      </p:sp>
      <p:sp>
        <p:nvSpPr>
          <p:cNvPr id="15" name="Text 11"/>
          <p:cNvSpPr/>
          <p:nvPr/>
        </p:nvSpPr>
        <p:spPr>
          <a:xfrm>
            <a:off x="7516297" y="3389947"/>
            <a:ext cx="2416850" cy="3020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9"/>
              </a:lnSpc>
              <a:buNone/>
            </a:pPr>
            <a:r>
              <a:rPr lang="en-US" sz="190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Preprocessing</a:t>
            </a:r>
            <a:endParaRPr lang="en-US" sz="1903" dirty="0"/>
          </a:p>
        </p:txBody>
      </p:sp>
      <p:sp>
        <p:nvSpPr>
          <p:cNvPr id="16" name="Text 12"/>
          <p:cNvSpPr/>
          <p:nvPr/>
        </p:nvSpPr>
        <p:spPr>
          <a:xfrm>
            <a:off x="7516297" y="3807976"/>
            <a:ext cx="6437471" cy="618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6"/>
              </a:lnSpc>
              <a:buNone/>
            </a:pPr>
            <a:r>
              <a:rPr lang="en-US" sz="152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Cleaned and merged datasets to ensure consistency and accuracy for analysis.</a:t>
            </a:r>
            <a:endParaRPr lang="en-US" sz="1522" dirty="0"/>
          </a:p>
        </p:txBody>
      </p:sp>
      <p:sp>
        <p:nvSpPr>
          <p:cNvPr id="17" name="Shape 13"/>
          <p:cNvSpPr/>
          <p:nvPr/>
        </p:nvSpPr>
        <p:spPr>
          <a:xfrm>
            <a:off x="6670417" y="5235892"/>
            <a:ext cx="676632" cy="24051"/>
          </a:xfrm>
          <a:prstGeom prst="roundRect">
            <a:avLst>
              <a:gd name="adj" fmla="val 337657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4"/>
          <p:cNvSpPr/>
          <p:nvPr/>
        </p:nvSpPr>
        <p:spPr>
          <a:xfrm>
            <a:off x="6235482" y="5030510"/>
            <a:ext cx="434935" cy="434935"/>
          </a:xfrm>
          <a:prstGeom prst="roundRect">
            <a:avLst>
              <a:gd name="adj" fmla="val 18672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5"/>
          <p:cNvSpPr/>
          <p:nvPr/>
        </p:nvSpPr>
        <p:spPr>
          <a:xfrm>
            <a:off x="6363593" y="5102900"/>
            <a:ext cx="178594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84"/>
              </a:lnSpc>
              <a:buNone/>
            </a:pPr>
            <a:r>
              <a:rPr lang="en-US" sz="228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284" dirty="0"/>
          </a:p>
        </p:txBody>
      </p:sp>
      <p:sp>
        <p:nvSpPr>
          <p:cNvPr id="20" name="Text 16"/>
          <p:cNvSpPr/>
          <p:nvPr/>
        </p:nvSpPr>
        <p:spPr>
          <a:xfrm>
            <a:off x="7516297" y="5006340"/>
            <a:ext cx="2502575" cy="3020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9"/>
              </a:lnSpc>
              <a:buNone/>
            </a:pPr>
            <a:r>
              <a:rPr lang="en-US" sz="190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Predictive Modeling</a:t>
            </a:r>
            <a:endParaRPr lang="en-US" sz="1903" dirty="0"/>
          </a:p>
        </p:txBody>
      </p:sp>
      <p:sp>
        <p:nvSpPr>
          <p:cNvPr id="21" name="Text 17"/>
          <p:cNvSpPr/>
          <p:nvPr/>
        </p:nvSpPr>
        <p:spPr>
          <a:xfrm>
            <a:off x="7516297" y="5424368"/>
            <a:ext cx="6437471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6"/>
              </a:lnSpc>
              <a:buNone/>
            </a:pPr>
            <a:r>
              <a:rPr lang="en-US" sz="152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Used regression analysis to forecast EV sales based on historical data.</a:t>
            </a:r>
            <a:endParaRPr lang="en-US" sz="1522" dirty="0"/>
          </a:p>
        </p:txBody>
      </p:sp>
      <p:sp>
        <p:nvSpPr>
          <p:cNvPr id="22" name="Shape 18"/>
          <p:cNvSpPr/>
          <p:nvPr/>
        </p:nvSpPr>
        <p:spPr>
          <a:xfrm>
            <a:off x="6670417" y="6542961"/>
            <a:ext cx="676632" cy="24051"/>
          </a:xfrm>
          <a:prstGeom prst="roundRect">
            <a:avLst>
              <a:gd name="adj" fmla="val 337657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19"/>
          <p:cNvSpPr/>
          <p:nvPr/>
        </p:nvSpPr>
        <p:spPr>
          <a:xfrm>
            <a:off x="6235482" y="6337578"/>
            <a:ext cx="434935" cy="434935"/>
          </a:xfrm>
          <a:prstGeom prst="roundRect">
            <a:avLst>
              <a:gd name="adj" fmla="val 18672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0"/>
          <p:cNvSpPr/>
          <p:nvPr/>
        </p:nvSpPr>
        <p:spPr>
          <a:xfrm>
            <a:off x="6368117" y="6409968"/>
            <a:ext cx="169664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84"/>
              </a:lnSpc>
              <a:buNone/>
            </a:pPr>
            <a:r>
              <a:rPr lang="en-US" sz="228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84" dirty="0"/>
          </a:p>
        </p:txBody>
      </p:sp>
      <p:sp>
        <p:nvSpPr>
          <p:cNvPr id="25" name="Text 21"/>
          <p:cNvSpPr/>
          <p:nvPr/>
        </p:nvSpPr>
        <p:spPr>
          <a:xfrm>
            <a:off x="7516297" y="6313408"/>
            <a:ext cx="2416850" cy="3020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9"/>
              </a:lnSpc>
              <a:buNone/>
            </a:pPr>
            <a:r>
              <a:rPr lang="en-US" sz="190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Clustering Analysis</a:t>
            </a:r>
            <a:endParaRPr lang="en-US" sz="1903" dirty="0"/>
          </a:p>
        </p:txBody>
      </p:sp>
      <p:sp>
        <p:nvSpPr>
          <p:cNvPr id="26" name="Text 22"/>
          <p:cNvSpPr/>
          <p:nvPr/>
        </p:nvSpPr>
        <p:spPr>
          <a:xfrm>
            <a:off x="7516297" y="6731437"/>
            <a:ext cx="6437471" cy="618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6"/>
              </a:lnSpc>
              <a:buNone/>
            </a:pPr>
            <a:r>
              <a:rPr lang="en-US" sz="152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Applied algorithms to identify optimal locations for new charging stations.</a:t>
            </a:r>
            <a:endParaRPr lang="en-US" sz="152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67652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1"/>
          <p:cNvSpPr/>
          <p:nvPr/>
        </p:nvSpPr>
        <p:spPr>
          <a:xfrm>
            <a:off x="842248" y="293251"/>
            <a:ext cx="7598212" cy="7519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921"/>
              </a:lnSpc>
              <a:buNone/>
            </a:pPr>
            <a:r>
              <a:rPr lang="en-US" sz="473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Sales Prediction Analysis</a:t>
            </a:r>
            <a:endParaRPr lang="en-US" sz="4737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37A9E2-F3E9-41D2-32A5-8FC72B34A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206" y="1569493"/>
            <a:ext cx="13251975" cy="60732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80DE06-7362-4888-AADA-7AADD57AC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398" cy="82288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E4E6FA7A-FB1B-C045-5032-51D6582B702E}"/>
              </a:ext>
            </a:extLst>
          </p:cNvPr>
          <p:cNvSpPr/>
          <p:nvPr/>
        </p:nvSpPr>
        <p:spPr>
          <a:xfrm>
            <a:off x="8797660" y="815676"/>
            <a:ext cx="5006393" cy="47192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Optimization of Charging Outlets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084657" y="3858134"/>
            <a:ext cx="1608491" cy="5777807"/>
            <a:chOff x="329184" y="2"/>
            <a:chExt cx="524256" cy="577780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6347" y="447039"/>
            <a:ext cx="7340135" cy="72824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D564BC-CFD1-B215-B964-1048AD250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116" y="797577"/>
            <a:ext cx="6730596" cy="663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136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64037" y="2203013"/>
            <a:ext cx="1026318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Charging Infrastructure Analysis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Highest Outlets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California leads with the highest number of charging outlets, supporting its high EV adoption rate.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Lowest Outlets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North Dakota and Wyoming have the fewest charging outlets, indicating potential areas for infrastructure development.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Infrastructure Gaps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Analysis helps identify gaps and opportunities for strategic charging station placement across states.</a:t>
            </a:r>
            <a:endParaRPr lang="en-US" sz="1944" dirty="0"/>
          </a:p>
        </p:txBody>
      </p:sp>
      <p:pic>
        <p:nvPicPr>
          <p:cNvPr id="11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598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21763" y="3131939"/>
            <a:ext cx="5119688" cy="6399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39"/>
              </a:lnSpc>
              <a:buNone/>
            </a:pPr>
            <a:r>
              <a:rPr lang="en-US" sz="403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Findings</a:t>
            </a:r>
            <a:endParaRPr lang="en-US" sz="4031" dirty="0"/>
          </a:p>
        </p:txBody>
      </p:sp>
      <p:sp>
        <p:nvSpPr>
          <p:cNvPr id="6" name="Shape 2"/>
          <p:cNvSpPr/>
          <p:nvPr/>
        </p:nvSpPr>
        <p:spPr>
          <a:xfrm>
            <a:off x="1721763" y="4079081"/>
            <a:ext cx="5491043" cy="1522928"/>
          </a:xfrm>
          <a:prstGeom prst="roundRect">
            <a:avLst>
              <a:gd name="adj" fmla="val 564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934170" y="4291489"/>
            <a:ext cx="2993946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20"/>
              </a:lnSpc>
              <a:buNone/>
            </a:pPr>
            <a:r>
              <a:rPr lang="en-US" sz="201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Sales Prediction Utility</a:t>
            </a:r>
            <a:endParaRPr lang="en-US" sz="2016" dirty="0"/>
          </a:p>
        </p:txBody>
      </p:sp>
      <p:sp>
        <p:nvSpPr>
          <p:cNvPr id="8" name="Text 4"/>
          <p:cNvSpPr/>
          <p:nvPr/>
        </p:nvSpPr>
        <p:spPr>
          <a:xfrm>
            <a:off x="1934170" y="4734282"/>
            <a:ext cx="5066228" cy="655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0"/>
              </a:lnSpc>
              <a:buNone/>
            </a:pPr>
            <a:r>
              <a:rPr lang="en-US" sz="161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Effective prediction of EV sales assists in planning and infrastructure development across states.</a:t>
            </a:r>
            <a:endParaRPr lang="en-US" sz="1613" dirty="0"/>
          </a:p>
        </p:txBody>
      </p:sp>
      <p:sp>
        <p:nvSpPr>
          <p:cNvPr id="9" name="Shape 5"/>
          <p:cNvSpPr/>
          <p:nvPr/>
        </p:nvSpPr>
        <p:spPr>
          <a:xfrm>
            <a:off x="7417594" y="4079081"/>
            <a:ext cx="5491043" cy="1522928"/>
          </a:xfrm>
          <a:prstGeom prst="roundRect">
            <a:avLst>
              <a:gd name="adj" fmla="val 564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7630001" y="4291489"/>
            <a:ext cx="3326011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20"/>
              </a:lnSpc>
              <a:buNone/>
            </a:pPr>
            <a:r>
              <a:rPr lang="en-US" sz="201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Optimized Infrastructure</a:t>
            </a:r>
            <a:endParaRPr lang="en-US" sz="2016" dirty="0"/>
          </a:p>
        </p:txBody>
      </p:sp>
      <p:sp>
        <p:nvSpPr>
          <p:cNvPr id="11" name="Text 7"/>
          <p:cNvSpPr/>
          <p:nvPr/>
        </p:nvSpPr>
        <p:spPr>
          <a:xfrm>
            <a:off x="7630001" y="4734282"/>
            <a:ext cx="5066228" cy="655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0"/>
              </a:lnSpc>
              <a:buNone/>
            </a:pPr>
            <a:r>
              <a:rPr lang="en-US" sz="161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Strategic placement of charging stations supports the growing EV market efficiently.</a:t>
            </a:r>
            <a:endParaRPr lang="en-US" sz="1613" dirty="0"/>
          </a:p>
        </p:txBody>
      </p:sp>
      <p:sp>
        <p:nvSpPr>
          <p:cNvPr id="12" name="Shape 8"/>
          <p:cNvSpPr/>
          <p:nvPr/>
        </p:nvSpPr>
        <p:spPr>
          <a:xfrm>
            <a:off x="1721763" y="5806797"/>
            <a:ext cx="5491043" cy="1850588"/>
          </a:xfrm>
          <a:prstGeom prst="roundRect">
            <a:avLst>
              <a:gd name="adj" fmla="val 464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1934170" y="6019205"/>
            <a:ext cx="2559844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20"/>
              </a:lnSpc>
              <a:buNone/>
            </a:pPr>
            <a:r>
              <a:rPr lang="en-US" sz="201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Insights</a:t>
            </a:r>
            <a:endParaRPr lang="en-US" sz="2016" dirty="0"/>
          </a:p>
        </p:txBody>
      </p:sp>
      <p:sp>
        <p:nvSpPr>
          <p:cNvPr id="14" name="Text 10"/>
          <p:cNvSpPr/>
          <p:nvPr/>
        </p:nvSpPr>
        <p:spPr>
          <a:xfrm>
            <a:off x="1934170" y="6461998"/>
            <a:ext cx="5066228" cy="655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0"/>
              </a:lnSpc>
              <a:buNone/>
            </a:pPr>
            <a:r>
              <a:rPr lang="en-US" sz="161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model provides valuable data for businesses to make informed decisions in the EV industry.</a:t>
            </a:r>
            <a:endParaRPr lang="en-US" sz="1613" dirty="0"/>
          </a:p>
        </p:txBody>
      </p:sp>
      <p:sp>
        <p:nvSpPr>
          <p:cNvPr id="15" name="Shape 11"/>
          <p:cNvSpPr/>
          <p:nvPr/>
        </p:nvSpPr>
        <p:spPr>
          <a:xfrm>
            <a:off x="7417594" y="5806797"/>
            <a:ext cx="5491043" cy="1850588"/>
          </a:xfrm>
          <a:prstGeom prst="roundRect">
            <a:avLst>
              <a:gd name="adj" fmla="val 464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2"/>
          <p:cNvSpPr/>
          <p:nvPr/>
        </p:nvSpPr>
        <p:spPr>
          <a:xfrm>
            <a:off x="7630001" y="6019205"/>
            <a:ext cx="2559844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20"/>
              </a:lnSpc>
              <a:buNone/>
            </a:pPr>
            <a:r>
              <a:rPr lang="en-US" sz="201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Policy Implications</a:t>
            </a:r>
            <a:endParaRPr lang="en-US" sz="2016" dirty="0"/>
          </a:p>
        </p:txBody>
      </p:sp>
      <p:sp>
        <p:nvSpPr>
          <p:cNvPr id="17" name="Text 13"/>
          <p:cNvSpPr/>
          <p:nvPr/>
        </p:nvSpPr>
        <p:spPr>
          <a:xfrm>
            <a:off x="7630001" y="6461998"/>
            <a:ext cx="5066228" cy="9829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0"/>
              </a:lnSpc>
              <a:buNone/>
            </a:pPr>
            <a:r>
              <a:rPr lang="en-US" sz="161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Findings can guide policymakers in developing supportive infrastructure and market strategies for EVs.</a:t>
            </a:r>
            <a:endParaRPr lang="en-US" sz="1613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22908" y="784384"/>
            <a:ext cx="6247805" cy="568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75"/>
              </a:lnSpc>
              <a:buNone/>
            </a:pPr>
            <a:r>
              <a:rPr lang="en-US" sz="358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and Next Steps</a:t>
            </a:r>
            <a:endParaRPr lang="en-US" sz="358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2908" y="1625441"/>
            <a:ext cx="909399" cy="145494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305080" y="1807250"/>
            <a:ext cx="2273498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Refine Model</a:t>
            </a:r>
            <a:endParaRPr lang="en-US" sz="1790" dirty="0"/>
          </a:p>
        </p:txBody>
      </p:sp>
      <p:sp>
        <p:nvSpPr>
          <p:cNvPr id="8" name="Text 3"/>
          <p:cNvSpPr/>
          <p:nvPr/>
        </p:nvSpPr>
        <p:spPr>
          <a:xfrm>
            <a:off x="7305080" y="2200513"/>
            <a:ext cx="6688812" cy="2909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1"/>
              </a:lnSpc>
              <a:buNone/>
            </a:pPr>
            <a:r>
              <a:rPr lang="en-US" sz="143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Continuously update and improve the predictive model with new data.</a:t>
            </a:r>
            <a:endParaRPr lang="en-US" sz="1432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2908" y="3080385"/>
            <a:ext cx="909399" cy="145494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305080" y="3262193"/>
            <a:ext cx="2273498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Expand Analysis</a:t>
            </a:r>
            <a:endParaRPr lang="en-US" sz="1790" dirty="0"/>
          </a:p>
        </p:txBody>
      </p:sp>
      <p:sp>
        <p:nvSpPr>
          <p:cNvPr id="11" name="Text 5"/>
          <p:cNvSpPr/>
          <p:nvPr/>
        </p:nvSpPr>
        <p:spPr>
          <a:xfrm>
            <a:off x="7305080" y="3655457"/>
            <a:ext cx="6688812" cy="2909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1"/>
              </a:lnSpc>
              <a:buNone/>
            </a:pPr>
            <a:r>
              <a:rPr lang="en-US" sz="143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Extend the study to include more variables and geographical areas.</a:t>
            </a:r>
            <a:endParaRPr lang="en-US" sz="1432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2908" y="4535329"/>
            <a:ext cx="909399" cy="145494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305080" y="4717137"/>
            <a:ext cx="2391847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Implement Findings</a:t>
            </a:r>
            <a:endParaRPr lang="en-US" sz="1790" dirty="0"/>
          </a:p>
        </p:txBody>
      </p:sp>
      <p:sp>
        <p:nvSpPr>
          <p:cNvPr id="14" name="Text 7"/>
          <p:cNvSpPr/>
          <p:nvPr/>
        </p:nvSpPr>
        <p:spPr>
          <a:xfrm>
            <a:off x="7305080" y="5110401"/>
            <a:ext cx="6688812" cy="581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91"/>
              </a:lnSpc>
              <a:buNone/>
            </a:pPr>
            <a:r>
              <a:rPr lang="en-US" sz="143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Work with businesses and policymakers to apply insights in real-world scenarios.</a:t>
            </a:r>
            <a:endParaRPr lang="en-US" sz="1432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22908" y="5990273"/>
            <a:ext cx="909399" cy="1454944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7305080" y="6172081"/>
            <a:ext cx="2273498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Monitor Impact</a:t>
            </a:r>
            <a:endParaRPr lang="en-US" sz="1790" dirty="0"/>
          </a:p>
        </p:txBody>
      </p:sp>
      <p:sp>
        <p:nvSpPr>
          <p:cNvPr id="17" name="Text 9"/>
          <p:cNvSpPr/>
          <p:nvPr/>
        </p:nvSpPr>
        <p:spPr>
          <a:xfrm>
            <a:off x="7305080" y="6565344"/>
            <a:ext cx="6688812" cy="581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91"/>
              </a:lnSpc>
              <a:buNone/>
            </a:pPr>
            <a:r>
              <a:rPr lang="en-US" sz="143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Track the effectiveness of predictions and infrastructure optimizations over time.</a:t>
            </a:r>
            <a:endParaRPr lang="en-US" sz="1432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432</Words>
  <Application>Microsoft Office PowerPoint</Application>
  <PresentationFormat>Custom</PresentationFormat>
  <Paragraphs>72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DM Sans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Ankishetti Chandu</cp:lastModifiedBy>
  <cp:revision>6</cp:revision>
  <dcterms:created xsi:type="dcterms:W3CDTF">2024-07-23T00:27:54Z</dcterms:created>
  <dcterms:modified xsi:type="dcterms:W3CDTF">2024-07-28T04:32:03Z</dcterms:modified>
</cp:coreProperties>
</file>